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63" r:id="rId7"/>
    <p:sldId id="264" r:id="rId8"/>
    <p:sldId id="265" r:id="rId9"/>
    <p:sldId id="266" r:id="rId10"/>
    <p:sldId id="267" r:id="rId11"/>
    <p:sldId id="270" r:id="rId12"/>
    <p:sldId id="268" r:id="rId13"/>
    <p:sldId id="271" r:id="rId14"/>
    <p:sldId id="272" r:id="rId15"/>
    <p:sldId id="273"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BB8EC37-1C36-4691-A9A0-4B3A0A1B746A}" type="datetimeFigureOut">
              <a:rPr lang="en-US" smtClean="0"/>
              <a:pPr/>
              <a:t>7/25/2018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B09F08B-E860-44F5-B299-B7D91B7D75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B8EC37-1C36-4691-A9A0-4B3A0A1B746A}"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F08B-E860-44F5-B299-B7D91B7D75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B8EC37-1C36-4691-A9A0-4B3A0A1B746A}"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F08B-E860-44F5-B299-B7D91B7D75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B8EC37-1C36-4691-A9A0-4B3A0A1B746A}"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F08B-E860-44F5-B299-B7D91B7D75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B8EC37-1C36-4691-A9A0-4B3A0A1B746A}"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F08B-E860-44F5-B299-B7D91B7D75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B8EC37-1C36-4691-A9A0-4B3A0A1B746A}"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9F08B-E860-44F5-B299-B7D91B7D75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B8EC37-1C36-4691-A9A0-4B3A0A1B746A}" type="datetimeFigureOut">
              <a:rPr lang="en-US" smtClean="0"/>
              <a:pPr/>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9F08B-E860-44F5-B299-B7D91B7D75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B8EC37-1C36-4691-A9A0-4B3A0A1B746A}" type="datetimeFigureOut">
              <a:rPr lang="en-US" smtClean="0"/>
              <a:pPr/>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09F08B-E860-44F5-B299-B7D91B7D75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8EC37-1C36-4691-A9A0-4B3A0A1B746A}" type="datetimeFigureOut">
              <a:rPr lang="en-US" smtClean="0"/>
              <a:pPr/>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09F08B-E860-44F5-B299-B7D91B7D75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B8EC37-1C36-4691-A9A0-4B3A0A1B746A}"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9F08B-E860-44F5-B299-B7D91B7D75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B8EC37-1C36-4691-A9A0-4B3A0A1B746A}"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B09F08B-E860-44F5-B299-B7D91B7D756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B8EC37-1C36-4691-A9A0-4B3A0A1B746A}" type="datetimeFigureOut">
              <a:rPr lang="en-US" smtClean="0"/>
              <a:pPr/>
              <a:t>7/25/2018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09F08B-E860-44F5-B299-B7D91B7D756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4343400"/>
          </a:xfrm>
        </p:spPr>
        <p:txBody>
          <a:bodyPr>
            <a:normAutofit fontScale="90000"/>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b="1" dirty="0"/>
              <a:t> </a:t>
            </a:r>
            <a:r>
              <a:rPr lang="en-US" dirty="0"/>
              <a:t/>
            </a:r>
            <a:br>
              <a:rPr lang="en-US" dirty="0"/>
            </a:br>
            <a:r>
              <a:rPr lang="en-US" dirty="0" smtClean="0"/>
              <a:t/>
            </a:r>
            <a:br>
              <a:rPr lang="en-US" dirty="0" smtClean="0"/>
            </a:br>
            <a:r>
              <a:rPr lang="en-US" b="1" dirty="0" smtClean="0"/>
              <a:t> </a:t>
            </a:r>
            <a:r>
              <a:rPr lang="en-US" dirty="0" smtClean="0"/>
              <a:t/>
            </a:r>
            <a:br>
              <a:rPr lang="en-US" dirty="0" smtClean="0"/>
            </a:br>
            <a:r>
              <a:rPr lang="en-US" b="1" dirty="0" smtClean="0"/>
              <a:t> </a:t>
            </a:r>
            <a:r>
              <a:rPr lang="en-US" dirty="0" smtClean="0"/>
              <a:t/>
            </a:r>
            <a:br>
              <a:rPr lang="en-US" dirty="0" smtClean="0"/>
            </a:br>
            <a:r>
              <a:rPr lang="en-US" b="1" dirty="0" smtClean="0"/>
              <a:t>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400" dirty="0" smtClean="0">
                <a:latin typeface="Aharoni" pitchFamily="2" charset="-79"/>
                <a:cs typeface="Aharoni" pitchFamily="2" charset="-79"/>
              </a:rPr>
              <a:t>ANJUMAN COLLEGE OF ENGINEERING AND TECHNOLOGY</a:t>
            </a:r>
            <a:r>
              <a:rPr lang="en-US" sz="6000" dirty="0" smtClean="0"/>
              <a:t/>
            </a:r>
            <a:br>
              <a:rPr lang="en-US" sz="6000" dirty="0" smtClean="0"/>
            </a:br>
            <a:r>
              <a:rPr lang="en-US" sz="6000" dirty="0" smtClean="0"/>
              <a:t/>
            </a:r>
            <a:br>
              <a:rPr lang="en-US" sz="6000" dirty="0" smtClean="0"/>
            </a:br>
            <a:r>
              <a:rPr lang="en-US" sz="4400" dirty="0" smtClean="0">
                <a:latin typeface="Aharoni" pitchFamily="2" charset="-79"/>
                <a:cs typeface="Aharoni" pitchFamily="2" charset="-79"/>
              </a:rPr>
              <a:t>DEPARTMENT OF APPLIED </a:t>
            </a:r>
            <a:br>
              <a:rPr lang="en-US" sz="4400" dirty="0" smtClean="0">
                <a:latin typeface="Aharoni" pitchFamily="2" charset="-79"/>
                <a:cs typeface="Aharoni" pitchFamily="2" charset="-79"/>
              </a:rPr>
            </a:br>
            <a:r>
              <a:rPr lang="en-US" sz="4400" dirty="0" smtClean="0">
                <a:latin typeface="Aharoni" pitchFamily="2" charset="-79"/>
                <a:cs typeface="Aharoni" pitchFamily="2" charset="-79"/>
              </a:rPr>
              <a:t>CHEMISTRY </a:t>
            </a:r>
            <a:endParaRPr lang="en-US" sz="4400" dirty="0">
              <a:latin typeface="Aharoni" pitchFamily="2" charset="-79"/>
              <a:cs typeface="Aharoni" pitchFamily="2" charset="-79"/>
            </a:endParaRPr>
          </a:p>
        </p:txBody>
      </p:sp>
      <p:sp>
        <p:nvSpPr>
          <p:cNvPr id="3" name="Subtitle 2"/>
          <p:cNvSpPr>
            <a:spLocks noGrp="1"/>
          </p:cNvSpPr>
          <p:nvPr>
            <p:ph type="subTitle" idx="1"/>
          </p:nvPr>
        </p:nvSpPr>
        <p:spPr>
          <a:xfrm>
            <a:off x="533400" y="3429000"/>
            <a:ext cx="8229600" cy="2895600"/>
          </a:xfrm>
        </p:spPr>
        <p:txBody>
          <a:bodyPr>
            <a:normAutofit fontScale="92500" lnSpcReduction="10000"/>
          </a:bodyPr>
          <a:lstStyle/>
          <a:p>
            <a:pPr algn="ctr"/>
            <a:endParaRPr lang="en-US" sz="4000" b="1" dirty="0" smtClean="0"/>
          </a:p>
          <a:p>
            <a:pPr algn="ctr"/>
            <a:endParaRPr lang="en-US" sz="3500" b="1" dirty="0" smtClean="0"/>
          </a:p>
          <a:p>
            <a:pPr algn="ctr"/>
            <a:r>
              <a:rPr lang="en-US" sz="3500" b="1" dirty="0" smtClean="0">
                <a:solidFill>
                  <a:schemeClr val="accent4">
                    <a:lumMod val="60000"/>
                    <a:lumOff val="40000"/>
                  </a:schemeClr>
                </a:solidFill>
                <a:latin typeface="Aharoni" pitchFamily="2" charset="-79"/>
                <a:cs typeface="Aharoni" pitchFamily="2" charset="-79"/>
              </a:rPr>
              <a:t>SEMESTER-I </a:t>
            </a:r>
          </a:p>
          <a:p>
            <a:pPr algn="ctr"/>
            <a:r>
              <a:rPr lang="en-US" sz="3500" b="1" dirty="0" smtClean="0">
                <a:solidFill>
                  <a:schemeClr val="accent4">
                    <a:lumMod val="60000"/>
                    <a:lumOff val="40000"/>
                  </a:schemeClr>
                </a:solidFill>
                <a:latin typeface="Aharoni" pitchFamily="2" charset="-79"/>
                <a:cs typeface="Aharoni" pitchFamily="2" charset="-79"/>
              </a:rPr>
              <a:t>ENGINEERING CHEMISTRY</a:t>
            </a:r>
          </a:p>
          <a:p>
            <a:pPr algn="ctr"/>
            <a:r>
              <a:rPr lang="en-IN" sz="4000" b="1" dirty="0" smtClean="0">
                <a:latin typeface="Aharoni" pitchFamily="2" charset="-79"/>
                <a:cs typeface="Aharoni" pitchFamily="2" charset="-79"/>
              </a:rPr>
              <a:t>Presented By- Dr. Miss Nitu Gupta</a:t>
            </a:r>
            <a:endParaRPr lang="en-US" sz="4000" dirty="0">
              <a:latin typeface="Aharoni" pitchFamily="2" charset="-79"/>
              <a:cs typeface="Aharoni" pitchFamily="2" charset="-79"/>
            </a:endParaRPr>
          </a:p>
        </p:txBody>
      </p:sp>
      <p:pic>
        <p:nvPicPr>
          <p:cNvPr id="4" name="Picture 3"/>
          <p:cNvPicPr>
            <a:picLocks noChangeAspect="1" noChangeArrowheads="1"/>
          </p:cNvPicPr>
          <p:nvPr/>
        </p:nvPicPr>
        <p:blipFill>
          <a:blip r:embed="rId2" cstate="print"/>
          <a:srcRect/>
          <a:stretch>
            <a:fillRect/>
          </a:stretch>
        </p:blipFill>
        <p:spPr bwMode="auto">
          <a:xfrm>
            <a:off x="3810000" y="2133600"/>
            <a:ext cx="1181100" cy="762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b="1" dirty="0" smtClean="0"/>
              <a:t>        UNITS OF HARDNESS</a:t>
            </a:r>
            <a:endParaRPr lang="en-US" dirty="0"/>
          </a:p>
        </p:txBody>
      </p:sp>
      <p:sp>
        <p:nvSpPr>
          <p:cNvPr id="3" name="Content Placeholder 2"/>
          <p:cNvSpPr>
            <a:spLocks noGrp="1"/>
          </p:cNvSpPr>
          <p:nvPr>
            <p:ph idx="1"/>
          </p:nvPr>
        </p:nvSpPr>
        <p:spPr>
          <a:xfrm>
            <a:off x="457200" y="2057400"/>
            <a:ext cx="8229600" cy="4068763"/>
          </a:xfrm>
        </p:spPr>
        <p:txBody>
          <a:bodyPr/>
          <a:lstStyle/>
          <a:p>
            <a:pPr>
              <a:buNone/>
            </a:pPr>
            <a:r>
              <a:rPr lang="en-US" b="1" dirty="0" smtClean="0"/>
              <a:t>    MOST COMMON UNITS OF HARDNESS :</a:t>
            </a:r>
          </a:p>
          <a:p>
            <a:pPr>
              <a:buNone/>
            </a:pPr>
            <a:endParaRPr lang="en-US" b="1" dirty="0" smtClean="0"/>
          </a:p>
          <a:p>
            <a:r>
              <a:rPr lang="en-US" dirty="0" smtClean="0"/>
              <a:t>Parts per million (PPM)/ Milligrams per liter </a:t>
            </a:r>
          </a:p>
          <a:p>
            <a:pPr>
              <a:buNone/>
            </a:pPr>
            <a:r>
              <a:rPr lang="en-US" dirty="0" smtClean="0"/>
              <a:t>   (Mg/liter) </a:t>
            </a:r>
          </a:p>
          <a:p>
            <a:r>
              <a:rPr lang="en-IN" dirty="0" smtClean="0"/>
              <a:t>Grains Per Imperial Gallon (</a:t>
            </a:r>
            <a:r>
              <a:rPr lang="en-IN" dirty="0" err="1" smtClean="0"/>
              <a:t>gpg</a:t>
            </a:r>
            <a:r>
              <a:rPr lang="en-IN" dirty="0" smtClean="0"/>
              <a:t>)</a:t>
            </a:r>
            <a:endParaRPr lang="en-US" dirty="0" smtClean="0"/>
          </a:p>
          <a:p>
            <a:r>
              <a:rPr lang="en-US" dirty="0" smtClean="0"/>
              <a:t>Degree Clarke's (0Cl)</a:t>
            </a:r>
          </a:p>
          <a:p>
            <a:r>
              <a:rPr lang="en-US" dirty="0" smtClean="0"/>
              <a:t>Degree </a:t>
            </a:r>
            <a:r>
              <a:rPr lang="en-US" dirty="0" err="1" smtClean="0"/>
              <a:t>french</a:t>
            </a:r>
            <a:r>
              <a:rPr lang="en-US" dirty="0" smtClean="0"/>
              <a:t> (0Fr)</a:t>
            </a:r>
          </a:p>
          <a:p>
            <a:r>
              <a:rPr lang="en-US" dirty="0" smtClean="0"/>
              <a:t>Degree Russian (0Ru)</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LECTURE-3 METHODS OF PURIFICATION OF WATER</a:t>
            </a:r>
            <a:endParaRPr lang="en-US" dirty="0"/>
          </a:p>
        </p:txBody>
      </p:sp>
      <p:pic>
        <p:nvPicPr>
          <p:cNvPr id="4" name="image66.png"/>
          <p:cNvPicPr>
            <a:picLocks noGrp="1"/>
          </p:cNvPicPr>
          <p:nvPr>
            <p:ph idx="1"/>
          </p:nvPr>
        </p:nvPicPr>
        <p:blipFill>
          <a:blip r:embed="rId2" cstate="print"/>
          <a:stretch>
            <a:fillRect/>
          </a:stretch>
        </p:blipFill>
        <p:spPr>
          <a:xfrm>
            <a:off x="533400" y="1524000"/>
            <a:ext cx="8229600" cy="4876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IN" sz="5400" dirty="0" smtClean="0"/>
              <a:t>SCREENIG</a:t>
            </a:r>
            <a:endParaRPr lang="en-US" sz="5400" dirty="0"/>
          </a:p>
        </p:txBody>
      </p:sp>
      <p:pic>
        <p:nvPicPr>
          <p:cNvPr id="21506" name="Picture 2"/>
          <p:cNvPicPr>
            <a:picLocks noGrp="1" noChangeAspect="1" noChangeArrowheads="1"/>
          </p:cNvPicPr>
          <p:nvPr>
            <p:ph idx="1"/>
          </p:nvPr>
        </p:nvPicPr>
        <p:blipFill>
          <a:blip r:embed="rId2" cstate="print"/>
          <a:stretch>
            <a:fillRect/>
          </a:stretch>
        </p:blipFill>
        <p:spPr bwMode="auto">
          <a:xfrm>
            <a:off x="4267200" y="1828800"/>
            <a:ext cx="4648200" cy="4389437"/>
          </a:xfrm>
          <a:prstGeom prst="rect">
            <a:avLst/>
          </a:prstGeom>
          <a:noFill/>
          <a:ln w="76200">
            <a:solidFill>
              <a:srgbClr val="0033CC"/>
            </a:solidFill>
            <a:prstDash val="sysDot"/>
            <a:miter lim="800000"/>
            <a:headEnd/>
            <a:tailEnd/>
          </a:ln>
          <a:effectLst/>
        </p:spPr>
      </p:pic>
      <p:sp>
        <p:nvSpPr>
          <p:cNvPr id="21507" name="Rectangle 3"/>
          <p:cNvSpPr>
            <a:spLocks noChangeArrowheads="1"/>
          </p:cNvSpPr>
          <p:nvPr/>
        </p:nvSpPr>
        <p:spPr bwMode="auto">
          <a:xfrm>
            <a:off x="152400" y="990600"/>
            <a:ext cx="35814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“Screening is the process Of removing floating Materials from water</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en-US" sz="2800" b="0" i="1"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8" name="Picture 4"/>
          <p:cNvPicPr>
            <a:picLocks noChangeAspect="1" noChangeArrowheads="1"/>
          </p:cNvPicPr>
          <p:nvPr/>
        </p:nvPicPr>
        <p:blipFill>
          <a:blip r:embed="rId3" cstate="print"/>
          <a:srcRect/>
          <a:stretch>
            <a:fillRect/>
          </a:stretch>
        </p:blipFill>
        <p:spPr bwMode="auto">
          <a:xfrm>
            <a:off x="228600" y="2362200"/>
            <a:ext cx="3657600" cy="4343400"/>
          </a:xfrm>
          <a:prstGeom prst="rect">
            <a:avLst/>
          </a:prstGeom>
          <a:noFill/>
          <a:ln w="76200">
            <a:solidFill>
              <a:schemeClr val="accent1">
                <a:lumMod val="75000"/>
              </a:schemeClr>
            </a:solidFill>
            <a:prstDash val="sysDot"/>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828800"/>
          </a:xfrm>
        </p:spPr>
        <p:txBody>
          <a:bodyPr>
            <a:normAutofit fontScale="90000"/>
          </a:bodyPr>
          <a:lstStyle/>
          <a:p>
            <a:pPr lvl="0"/>
            <a:r>
              <a:rPr lang="en-US" b="1" dirty="0" smtClean="0"/>
              <a:t/>
            </a:r>
            <a:br>
              <a:rPr lang="en-US" b="1" dirty="0" smtClean="0"/>
            </a:br>
            <a:r>
              <a:rPr lang="en-US" b="1" dirty="0" smtClean="0"/>
              <a:t/>
            </a:r>
            <a:br>
              <a:rPr lang="en-US" b="1" dirty="0" smtClean="0"/>
            </a:br>
            <a:r>
              <a:rPr lang="en-US" b="1" dirty="0" smtClean="0"/>
              <a:t> </a:t>
            </a:r>
            <a:r>
              <a:rPr lang="en-US" dirty="0" smtClean="0"/>
              <a:t/>
            </a:r>
            <a:br>
              <a:rPr lang="en-US" dirty="0" smtClean="0"/>
            </a:br>
            <a:r>
              <a:rPr lang="en-US" dirty="0" smtClean="0"/>
              <a:t>   </a:t>
            </a:r>
            <a:r>
              <a:rPr lang="en-US" b="1" dirty="0" smtClean="0"/>
              <a:t>SEDIMENTATION</a:t>
            </a:r>
            <a:br>
              <a:rPr lang="en-US" b="1" dirty="0" smtClean="0"/>
            </a:br>
            <a:endParaRPr lang="en-US" dirty="0"/>
          </a:p>
        </p:txBody>
      </p:sp>
      <p:sp>
        <p:nvSpPr>
          <p:cNvPr id="3" name="Content Placeholder 2"/>
          <p:cNvSpPr>
            <a:spLocks noGrp="1"/>
          </p:cNvSpPr>
          <p:nvPr>
            <p:ph idx="1"/>
          </p:nvPr>
        </p:nvSpPr>
        <p:spPr>
          <a:xfrm>
            <a:off x="457200" y="762000"/>
            <a:ext cx="8305800" cy="1752599"/>
          </a:xfrm>
        </p:spPr>
        <p:txBody>
          <a:bodyPr>
            <a:normAutofit/>
          </a:bodyPr>
          <a:lstStyle/>
          <a:p>
            <a:endParaRPr lang="en-US" sz="2000" dirty="0" smtClean="0"/>
          </a:p>
          <a:p>
            <a:r>
              <a:rPr lang="en-US" sz="2000" dirty="0" smtClean="0"/>
              <a:t>It is the process of removing suspended impurities by keeping water undisturbed for sufficient time in large tanks, when most of the suspended particles settle down due to gravity</a:t>
            </a:r>
          </a:p>
          <a:p>
            <a:endParaRPr lang="en-US" dirty="0"/>
          </a:p>
        </p:txBody>
      </p:sp>
      <p:pic>
        <p:nvPicPr>
          <p:cNvPr id="4" name="image73.jpeg"/>
          <p:cNvPicPr/>
          <p:nvPr/>
        </p:nvPicPr>
        <p:blipFill>
          <a:blip r:embed="rId2" cstate="print"/>
          <a:stretch>
            <a:fillRect/>
          </a:stretch>
        </p:blipFill>
        <p:spPr>
          <a:xfrm>
            <a:off x="914400" y="2286000"/>
            <a:ext cx="7239000" cy="2514600"/>
          </a:xfrm>
          <a:prstGeom prst="rect">
            <a:avLst/>
          </a:prstGeom>
          <a:ln w="28575">
            <a:solidFill>
              <a:schemeClr val="tx1"/>
            </a:solidFill>
            <a:prstDash val="sysDot"/>
          </a:ln>
        </p:spPr>
      </p:pic>
      <p:pic>
        <p:nvPicPr>
          <p:cNvPr id="15" name="image72.jpeg"/>
          <p:cNvPicPr/>
          <p:nvPr/>
        </p:nvPicPr>
        <p:blipFill>
          <a:blip r:embed="rId3" cstate="print"/>
          <a:stretch>
            <a:fillRect/>
          </a:stretch>
        </p:blipFill>
        <p:spPr>
          <a:xfrm>
            <a:off x="3276600" y="4876800"/>
            <a:ext cx="2743200" cy="1828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5400" b="1" dirty="0" smtClean="0"/>
              <a:t> </a:t>
            </a:r>
            <a:br>
              <a:rPr lang="en-US" sz="5400" b="1" dirty="0" smtClean="0"/>
            </a:br>
            <a:r>
              <a:rPr lang="en-US" sz="5400" b="1" dirty="0" smtClean="0"/>
              <a:t/>
            </a:r>
            <a:br>
              <a:rPr lang="en-US" sz="5400" b="1" dirty="0" smtClean="0"/>
            </a:br>
            <a:r>
              <a:rPr lang="en-US" dirty="0" smtClean="0"/>
              <a:t> </a:t>
            </a:r>
            <a:r>
              <a:rPr lang="en-US" sz="5400" b="1" dirty="0" smtClean="0"/>
              <a:t>COAGULATION</a:t>
            </a:r>
            <a:endParaRPr lang="en-US" dirty="0"/>
          </a:p>
        </p:txBody>
      </p:sp>
      <p:sp>
        <p:nvSpPr>
          <p:cNvPr id="3" name="Content Placeholder 2"/>
          <p:cNvSpPr>
            <a:spLocks noGrp="1"/>
          </p:cNvSpPr>
          <p:nvPr>
            <p:ph idx="1"/>
          </p:nvPr>
        </p:nvSpPr>
        <p:spPr>
          <a:xfrm>
            <a:off x="0" y="990600"/>
            <a:ext cx="9144000" cy="5334000"/>
          </a:xfrm>
        </p:spPr>
        <p:txBody>
          <a:bodyPr>
            <a:normAutofit/>
          </a:bodyPr>
          <a:lstStyle/>
          <a:p>
            <a:endParaRPr lang="en-US" sz="2000" dirty="0" smtClean="0"/>
          </a:p>
          <a:p>
            <a:r>
              <a:rPr lang="en-US" sz="2000" dirty="0" smtClean="0"/>
              <a:t>Coagulation is the process of settling colloidal or fine particles from water</a:t>
            </a:r>
            <a:br>
              <a:rPr lang="en-US" sz="2000" dirty="0" smtClean="0"/>
            </a:br>
            <a:r>
              <a:rPr lang="en-US" sz="2000" dirty="0" smtClean="0"/>
              <a:t>by the addition of certain chemicals known as coagulants.</a:t>
            </a:r>
          </a:p>
          <a:p>
            <a:endParaRPr lang="en-US" sz="2000" dirty="0"/>
          </a:p>
        </p:txBody>
      </p:sp>
      <p:pic>
        <p:nvPicPr>
          <p:cNvPr id="4" name="image74.png"/>
          <p:cNvPicPr/>
          <p:nvPr/>
        </p:nvPicPr>
        <p:blipFill>
          <a:blip r:embed="rId2" cstate="print"/>
          <a:stretch>
            <a:fillRect/>
          </a:stretch>
        </p:blipFill>
        <p:spPr>
          <a:xfrm>
            <a:off x="609601" y="2362200"/>
            <a:ext cx="7924800" cy="3733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b="1" dirty="0" smtClean="0"/>
              <a:t/>
            </a:r>
            <a:br>
              <a:rPr lang="en-US" b="1" dirty="0" smtClean="0"/>
            </a:br>
            <a:r>
              <a:rPr lang="en-US" dirty="0" smtClean="0"/>
              <a:t/>
            </a:r>
            <a:br>
              <a:rPr lang="en-US" dirty="0" smtClean="0"/>
            </a:br>
            <a:r>
              <a:rPr lang="en-US" b="1" dirty="0" smtClean="0"/>
              <a:t> WIDELY USED COAGULANTS</a:t>
            </a:r>
            <a:endParaRPr lang="en-US" dirty="0"/>
          </a:p>
        </p:txBody>
      </p:sp>
      <p:sp>
        <p:nvSpPr>
          <p:cNvPr id="3" name="Content Placeholder 2"/>
          <p:cNvSpPr>
            <a:spLocks noGrp="1"/>
          </p:cNvSpPr>
          <p:nvPr>
            <p:ph idx="1"/>
          </p:nvPr>
        </p:nvSpPr>
        <p:spPr>
          <a:xfrm>
            <a:off x="457200" y="609600"/>
            <a:ext cx="8229600" cy="5715000"/>
          </a:xfrm>
        </p:spPr>
        <p:txBody>
          <a:bodyPr>
            <a:normAutofit/>
          </a:bodyPr>
          <a:lstStyle/>
          <a:p>
            <a:r>
              <a:rPr lang="en-US" b="1" dirty="0" smtClean="0"/>
              <a:t>A] ALLUMINIUM SULPHATE:</a:t>
            </a:r>
          </a:p>
          <a:p>
            <a:pPr>
              <a:buNone/>
            </a:pPr>
            <a:r>
              <a:rPr lang="en-US" b="1" dirty="0" smtClean="0"/>
              <a:t>          Al2(SO4)3</a:t>
            </a:r>
          </a:p>
          <a:p>
            <a:pPr>
              <a:buNone/>
            </a:pPr>
            <a:endParaRPr lang="en-US" b="1" dirty="0" smtClean="0"/>
          </a:p>
          <a:p>
            <a:r>
              <a:rPr lang="en-US" b="1" dirty="0" smtClean="0"/>
              <a:t>B] ALUM                                                 </a:t>
            </a:r>
          </a:p>
          <a:p>
            <a:pPr>
              <a:buNone/>
            </a:pPr>
            <a:r>
              <a:rPr lang="en-US" b="1" dirty="0" smtClean="0"/>
              <a:t>        (K2S04.AI2(S04)3.24H20)</a:t>
            </a:r>
          </a:p>
          <a:p>
            <a:pPr>
              <a:buNone/>
            </a:pPr>
            <a:endParaRPr lang="en-US" b="1" dirty="0" smtClean="0"/>
          </a:p>
          <a:p>
            <a:r>
              <a:rPr lang="en-IN" b="1" dirty="0" smtClean="0"/>
              <a:t>C]</a:t>
            </a:r>
            <a:r>
              <a:rPr lang="en-US" b="1" dirty="0" smtClean="0"/>
              <a:t> SODIUM ALUMINATE (NaAIO2):  </a:t>
            </a:r>
          </a:p>
          <a:p>
            <a:pPr>
              <a:buNone/>
            </a:pPr>
            <a:r>
              <a:rPr lang="en-US" dirty="0" smtClean="0"/>
              <a:t>    NaAIO2+ 2H2O → AI(OH)3 + </a:t>
            </a:r>
            <a:r>
              <a:rPr lang="en-US" dirty="0" err="1" smtClean="0"/>
              <a:t>NaOH</a:t>
            </a:r>
            <a:r>
              <a:rPr lang="en-US" dirty="0" smtClean="0"/>
              <a:t>    </a:t>
            </a:r>
          </a:p>
          <a:p>
            <a:endParaRPr lang="en-US" dirty="0" smtClean="0"/>
          </a:p>
          <a:p>
            <a:r>
              <a:rPr lang="en-US" b="1" dirty="0" smtClean="0"/>
              <a:t>D] FERROUS SULPHATE    </a:t>
            </a:r>
          </a:p>
          <a:p>
            <a:pPr>
              <a:buNone/>
            </a:pPr>
            <a:r>
              <a:rPr lang="en-US" b="1" dirty="0" smtClean="0"/>
              <a:t>          (FeS04):</a:t>
            </a:r>
          </a:p>
          <a:p>
            <a:pPr>
              <a:buNone/>
            </a:pPr>
            <a:endParaRPr lang="en-US" dirty="0" smtClean="0"/>
          </a:p>
          <a:p>
            <a:endParaRPr lang="en-US" dirty="0"/>
          </a:p>
        </p:txBody>
      </p:sp>
      <p:pic>
        <p:nvPicPr>
          <p:cNvPr id="4" name="image78.jpeg"/>
          <p:cNvPicPr/>
          <p:nvPr/>
        </p:nvPicPr>
        <p:blipFill>
          <a:blip r:embed="rId2" cstate="print"/>
          <a:stretch>
            <a:fillRect/>
          </a:stretch>
        </p:blipFill>
        <p:spPr>
          <a:xfrm>
            <a:off x="6553200" y="2209800"/>
            <a:ext cx="2133600" cy="1219200"/>
          </a:xfrm>
          <a:prstGeom prst="rect">
            <a:avLst/>
          </a:prstGeom>
        </p:spPr>
      </p:pic>
      <p:pic>
        <p:nvPicPr>
          <p:cNvPr id="5121" name="Picture 1"/>
          <p:cNvPicPr>
            <a:picLocks noChangeAspect="1" noChangeArrowheads="1"/>
          </p:cNvPicPr>
          <p:nvPr/>
        </p:nvPicPr>
        <p:blipFill>
          <a:blip r:embed="rId3" cstate="print"/>
          <a:srcRect/>
          <a:stretch>
            <a:fillRect/>
          </a:stretch>
        </p:blipFill>
        <p:spPr bwMode="auto">
          <a:xfrm>
            <a:off x="6553200" y="685800"/>
            <a:ext cx="2105025" cy="1371600"/>
          </a:xfrm>
          <a:prstGeom prst="rect">
            <a:avLst/>
          </a:prstGeom>
          <a:noFill/>
          <a:ln w="9525">
            <a:noFill/>
            <a:miter lim="800000"/>
            <a:headEnd/>
            <a:tailEnd/>
          </a:ln>
          <a:effectLst/>
        </p:spPr>
      </p:pic>
      <p:pic>
        <p:nvPicPr>
          <p:cNvPr id="5126" name="Picture 6" descr="E:\Dr.Nitu S Gupta\Dept. doccuments\DTEL\sod. alluminate.jpg"/>
          <p:cNvPicPr>
            <a:picLocks noChangeAspect="1" noChangeArrowheads="1"/>
          </p:cNvPicPr>
          <p:nvPr/>
        </p:nvPicPr>
        <p:blipFill>
          <a:blip r:embed="rId4" cstate="print"/>
          <a:srcRect/>
          <a:stretch>
            <a:fillRect/>
          </a:stretch>
        </p:blipFill>
        <p:spPr bwMode="auto">
          <a:xfrm>
            <a:off x="6553200" y="3505200"/>
            <a:ext cx="2143125" cy="1447800"/>
          </a:xfrm>
          <a:prstGeom prst="rect">
            <a:avLst/>
          </a:prstGeom>
          <a:noFill/>
        </p:spPr>
      </p:pic>
      <p:pic>
        <p:nvPicPr>
          <p:cNvPr id="11" name="image80.jpeg"/>
          <p:cNvPicPr/>
          <p:nvPr/>
        </p:nvPicPr>
        <p:blipFill>
          <a:blip r:embed="rId5" cstate="print"/>
          <a:stretch>
            <a:fillRect/>
          </a:stretch>
        </p:blipFill>
        <p:spPr>
          <a:xfrm>
            <a:off x="6629400" y="4953000"/>
            <a:ext cx="2057400" cy="1295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295400"/>
          </a:xfrm>
        </p:spPr>
        <p:txBody>
          <a:bodyPr>
            <a:normAutofit fontScale="90000"/>
          </a:bodyPr>
          <a:lstStyle/>
          <a:p>
            <a:r>
              <a:rPr lang="en-US" dirty="0" smtClean="0"/>
              <a:t/>
            </a:r>
            <a:br>
              <a:rPr lang="en-US" dirty="0" smtClean="0"/>
            </a:br>
            <a:r>
              <a:rPr lang="en-US" b="1" dirty="0" smtClean="0"/>
              <a:t> </a:t>
            </a:r>
            <a:r>
              <a:rPr lang="en-US" dirty="0" smtClean="0"/>
              <a:t/>
            </a:r>
            <a:br>
              <a:rPr lang="en-US" dirty="0" smtClean="0"/>
            </a:br>
            <a:r>
              <a:rPr lang="en-US" b="1" dirty="0" smtClean="0"/>
              <a:t> </a:t>
            </a:r>
            <a:br>
              <a:rPr lang="en-US" b="1" dirty="0" smtClean="0"/>
            </a:br>
            <a:r>
              <a:rPr lang="en-US" b="1" dirty="0" smtClean="0"/>
              <a:t>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t>
            </a:r>
            <a:r>
              <a:rPr lang="en-US" b="1" dirty="0" smtClean="0"/>
              <a:t>LECTURE -4  STERILIZATION</a:t>
            </a:r>
            <a:endParaRPr lang="en-US" dirty="0"/>
          </a:p>
        </p:txBody>
      </p:sp>
      <p:sp>
        <p:nvSpPr>
          <p:cNvPr id="3" name="Content Placeholder 2"/>
          <p:cNvSpPr>
            <a:spLocks noGrp="1"/>
          </p:cNvSpPr>
          <p:nvPr>
            <p:ph idx="1"/>
          </p:nvPr>
        </p:nvSpPr>
        <p:spPr>
          <a:xfrm>
            <a:off x="381000" y="1524000"/>
            <a:ext cx="8382000" cy="4800600"/>
          </a:xfrm>
        </p:spPr>
        <p:txBody>
          <a:bodyPr>
            <a:normAutofit fontScale="85000" lnSpcReduction="20000"/>
          </a:bodyPr>
          <a:lstStyle/>
          <a:p>
            <a:r>
              <a:rPr lang="en-US" sz="3200" dirty="0" smtClean="0"/>
              <a:t>The process of killing the bacteria and micro-organisms etc. from water is known as sterilization or disinfection of water.</a:t>
            </a:r>
          </a:p>
          <a:p>
            <a:pPr>
              <a:buNone/>
            </a:pPr>
            <a:r>
              <a:rPr lang="en-US" sz="3200" dirty="0" smtClean="0"/>
              <a:t>   </a:t>
            </a:r>
          </a:p>
          <a:p>
            <a:pPr>
              <a:buNone/>
            </a:pPr>
            <a:r>
              <a:rPr lang="en-US" sz="3200" dirty="0" smtClean="0"/>
              <a:t>It can be carried out by the following methods:</a:t>
            </a:r>
          </a:p>
          <a:p>
            <a:pPr>
              <a:buNone/>
            </a:pPr>
            <a:endParaRPr lang="en-US" sz="3200" dirty="0" smtClean="0"/>
          </a:p>
          <a:p>
            <a:pPr lvl="0"/>
            <a:r>
              <a:rPr lang="en-US" sz="3200" dirty="0" smtClean="0"/>
              <a:t>Boiling</a:t>
            </a:r>
          </a:p>
          <a:p>
            <a:pPr lvl="0"/>
            <a:r>
              <a:rPr lang="en-US" sz="3200" dirty="0" smtClean="0"/>
              <a:t>Chlorination</a:t>
            </a:r>
          </a:p>
          <a:p>
            <a:pPr lvl="0"/>
            <a:r>
              <a:rPr lang="en-US" sz="3200" dirty="0" err="1" smtClean="0"/>
              <a:t>Ozonization</a:t>
            </a:r>
            <a:endParaRPr lang="en-US" sz="3200" dirty="0" smtClean="0"/>
          </a:p>
          <a:p>
            <a:pPr lvl="0"/>
            <a:r>
              <a:rPr lang="en-US" sz="3200" dirty="0" smtClean="0"/>
              <a:t>Ultra-violet rays</a:t>
            </a:r>
          </a:p>
          <a:p>
            <a:r>
              <a:rPr lang="en-US" sz="3200" dirty="0" smtClean="0"/>
              <a:t>Aeration</a:t>
            </a:r>
          </a:p>
          <a:p>
            <a:pPr lvl="0">
              <a:buNone/>
            </a:pPr>
            <a:endParaRPr lang="en-US" sz="3200"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381000"/>
          </a:xfrm>
        </p:spPr>
        <p:txBody>
          <a:bodyPr>
            <a:normAutofit fontScale="90000"/>
          </a:bodyPr>
          <a:lstStyle/>
          <a:p>
            <a:pPr lvl="1" algn="l" rtl="0">
              <a:spcBef>
                <a:spcPct val="0"/>
              </a:spcBef>
            </a:pPr>
            <a:r>
              <a:rPr lang="en-US" sz="4000" b="1" dirty="0" smtClean="0">
                <a:latin typeface="+mn-lt"/>
              </a:rPr>
              <a:t> </a:t>
            </a:r>
            <a:br>
              <a:rPr lang="en-US" sz="4000" b="1" dirty="0" smtClean="0">
                <a:latin typeface="+mn-lt"/>
              </a:rPr>
            </a:br>
            <a:r>
              <a:rPr lang="en-US" sz="4000" b="1" dirty="0">
                <a:latin typeface="+mn-lt"/>
              </a:rPr>
              <a:t/>
            </a:r>
            <a:br>
              <a:rPr lang="en-US" sz="4000" b="1" dirty="0">
                <a:latin typeface="+mn-lt"/>
              </a:rPr>
            </a:br>
            <a:endParaRPr lang="en-US" sz="2700" dirty="0"/>
          </a:p>
        </p:txBody>
      </p:sp>
      <p:sp>
        <p:nvSpPr>
          <p:cNvPr id="3" name="Content Placeholder 2"/>
          <p:cNvSpPr>
            <a:spLocks noGrp="1"/>
          </p:cNvSpPr>
          <p:nvPr>
            <p:ph idx="1"/>
          </p:nvPr>
        </p:nvSpPr>
        <p:spPr>
          <a:xfrm>
            <a:off x="0" y="0"/>
            <a:ext cx="9144000" cy="6705600"/>
          </a:xfrm>
        </p:spPr>
        <p:txBody>
          <a:bodyPr/>
          <a:lstStyle/>
          <a:p>
            <a:pPr>
              <a:buNone/>
            </a:pPr>
            <a:r>
              <a:rPr lang="en-US" sz="2400" b="1" dirty="0" smtClean="0">
                <a:solidFill>
                  <a:srgbClr val="7030A0"/>
                </a:solidFill>
              </a:rPr>
              <a:t>        </a:t>
            </a:r>
          </a:p>
          <a:p>
            <a:pPr>
              <a:buNone/>
            </a:pPr>
            <a:r>
              <a:rPr lang="en-US" sz="2400" b="1" dirty="0" smtClean="0">
                <a:solidFill>
                  <a:srgbClr val="7030A0"/>
                </a:solidFill>
              </a:rPr>
              <a:t>        </a:t>
            </a:r>
            <a:r>
              <a:rPr lang="en-US" sz="2800" b="1" dirty="0" smtClean="0">
                <a:solidFill>
                  <a:srgbClr val="7030A0"/>
                </a:solidFill>
              </a:rPr>
              <a:t>BOILING</a:t>
            </a:r>
            <a:r>
              <a:rPr lang="en-US" sz="2800" b="1" dirty="0" smtClean="0"/>
              <a:t/>
            </a:r>
            <a:br>
              <a:rPr lang="en-US" sz="2800" b="1" dirty="0" smtClean="0"/>
            </a:br>
            <a:r>
              <a:rPr lang="en-US" sz="2400" dirty="0" smtClean="0"/>
              <a:t>Boiling kills the disease causing germs and bacteria like cholera and typhoid. But this method is useful only for household purposes.</a:t>
            </a:r>
            <a:endParaRPr lang="en-US" sz="2800" b="1" dirty="0" smtClean="0">
              <a:solidFill>
                <a:srgbClr val="7030A0"/>
              </a:solidFill>
            </a:endParaRPr>
          </a:p>
          <a:p>
            <a:pPr>
              <a:buNone/>
            </a:pPr>
            <a:r>
              <a:rPr lang="en-US" sz="2800" b="1" dirty="0" smtClean="0">
                <a:solidFill>
                  <a:srgbClr val="7030A0"/>
                </a:solidFill>
              </a:rPr>
              <a:t>       CHLORINATION</a:t>
            </a:r>
          </a:p>
          <a:p>
            <a:pPr>
              <a:buNone/>
            </a:pPr>
            <a:r>
              <a:rPr lang="en-US" sz="2400" dirty="0" smtClean="0"/>
              <a:t>    Chlorination can be carried out by the following methods:</a:t>
            </a:r>
          </a:p>
          <a:p>
            <a:pPr lvl="0"/>
            <a:r>
              <a:rPr lang="en-US" sz="2400" dirty="0" smtClean="0"/>
              <a:t>Bleaching powder,</a:t>
            </a:r>
          </a:p>
          <a:p>
            <a:pPr lvl="0"/>
            <a:r>
              <a:rPr lang="en-US" sz="2400" dirty="0" smtClean="0"/>
              <a:t>Chlorine gas/concentrated solution of chlorine and</a:t>
            </a:r>
          </a:p>
          <a:p>
            <a:pPr lvl="0"/>
            <a:r>
              <a:rPr lang="en-US" sz="2400" dirty="0" smtClean="0"/>
              <a:t>Chloramines</a:t>
            </a:r>
          </a:p>
          <a:p>
            <a:pPr lvl="0"/>
            <a:r>
              <a:rPr lang="en-IN" sz="2400" dirty="0" smtClean="0"/>
              <a:t>Sodium Hypochlorite</a:t>
            </a:r>
            <a:endParaRPr lang="en-US" sz="2400" dirty="0"/>
          </a:p>
        </p:txBody>
      </p:sp>
      <p:sp>
        <p:nvSpPr>
          <p:cNvPr id="4" name="Rectangle 3"/>
          <p:cNvSpPr/>
          <p:nvPr/>
        </p:nvSpPr>
        <p:spPr>
          <a:xfrm>
            <a:off x="152400" y="4267200"/>
            <a:ext cx="5105400" cy="2000548"/>
          </a:xfrm>
          <a:prstGeom prst="rect">
            <a:avLst/>
          </a:prstGeom>
        </p:spPr>
        <p:txBody>
          <a:bodyPr wrap="square">
            <a:spAutoFit/>
          </a:bodyPr>
          <a:lstStyle/>
          <a:p>
            <a:r>
              <a:rPr lang="en-US" sz="2800" b="1" dirty="0" smtClean="0">
                <a:solidFill>
                  <a:srgbClr val="7030A0"/>
                </a:solidFill>
              </a:rPr>
              <a:t>      </a:t>
            </a:r>
          </a:p>
          <a:p>
            <a:r>
              <a:rPr lang="en-US" sz="3200" b="1" dirty="0" smtClean="0">
                <a:solidFill>
                  <a:srgbClr val="7030A0"/>
                </a:solidFill>
              </a:rPr>
              <a:t>     </a:t>
            </a:r>
            <a:r>
              <a:rPr lang="en-US" sz="3200" b="1" dirty="0" err="1" smtClean="0">
                <a:solidFill>
                  <a:srgbClr val="7030A0"/>
                </a:solidFill>
              </a:rPr>
              <a:t>Ozonisation</a:t>
            </a:r>
            <a:r>
              <a:rPr lang="en-US" sz="3200" b="1" dirty="0" smtClean="0">
                <a:solidFill>
                  <a:srgbClr val="7030A0"/>
                </a:solidFill>
              </a:rPr>
              <a:t>:</a:t>
            </a:r>
          </a:p>
          <a:p>
            <a:r>
              <a:rPr lang="en-IN" sz="3200" b="1" dirty="0" smtClean="0">
                <a:solidFill>
                  <a:srgbClr val="7030A0"/>
                </a:solidFill>
              </a:rPr>
              <a:t>     Ultraviolet rays:</a:t>
            </a:r>
          </a:p>
          <a:p>
            <a:r>
              <a:rPr lang="en-IN" sz="3200" b="1" dirty="0" smtClean="0">
                <a:solidFill>
                  <a:srgbClr val="7030A0"/>
                </a:solidFill>
              </a:rPr>
              <a:t>     Aeration:</a:t>
            </a:r>
            <a:endParaRPr lang="en-US" sz="3200" dirty="0">
              <a:solidFill>
                <a:srgbClr val="7030A0"/>
              </a:solidFill>
            </a:endParaRPr>
          </a:p>
        </p:txBody>
      </p:sp>
      <p:sp>
        <p:nvSpPr>
          <p:cNvPr id="5" name="Isosceles Triangle 4"/>
          <p:cNvSpPr/>
          <p:nvPr/>
        </p:nvSpPr>
        <p:spPr>
          <a:xfrm>
            <a:off x="152400" y="533400"/>
            <a:ext cx="3810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152400" y="2133600"/>
            <a:ext cx="3810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152400" y="5791200"/>
            <a:ext cx="3810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152400" y="4800600"/>
            <a:ext cx="3810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152400" y="5334000"/>
            <a:ext cx="3810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609600"/>
          </a:xfrm>
        </p:spPr>
        <p:txBody>
          <a:bodyPr>
            <a:normAutofit fontScale="90000"/>
          </a:bodyPr>
          <a:lstStyle/>
          <a:p>
            <a:pPr algn="ctr"/>
            <a:r>
              <a:rPr lang="en-IN" sz="4000" b="1" dirty="0" smtClean="0"/>
              <a:t>Mechanism of Chlorination</a:t>
            </a:r>
            <a:endParaRPr lang="en-US" sz="4000" b="1" dirty="0"/>
          </a:p>
        </p:txBody>
      </p:sp>
      <p:sp>
        <p:nvSpPr>
          <p:cNvPr id="3" name="Content Placeholder 2"/>
          <p:cNvSpPr>
            <a:spLocks noGrp="1"/>
          </p:cNvSpPr>
          <p:nvPr>
            <p:ph idx="1"/>
          </p:nvPr>
        </p:nvSpPr>
        <p:spPr>
          <a:xfrm>
            <a:off x="457200" y="609600"/>
            <a:ext cx="8229600" cy="6019800"/>
          </a:xfrm>
        </p:spPr>
        <p:txBody>
          <a:bodyPr>
            <a:normAutofit fontScale="77500" lnSpcReduction="20000"/>
          </a:bodyPr>
          <a:lstStyle/>
          <a:p>
            <a:pPr>
              <a:buNone/>
            </a:pPr>
            <a:r>
              <a:rPr lang="en-IN" dirty="0" smtClean="0"/>
              <a:t>In all chlorination reaction, mechanism remains same as follows, where </a:t>
            </a:r>
            <a:r>
              <a:rPr lang="en-IN" dirty="0" err="1" smtClean="0"/>
              <a:t>nacent</a:t>
            </a:r>
            <a:r>
              <a:rPr lang="en-IN" dirty="0" smtClean="0"/>
              <a:t> </a:t>
            </a:r>
            <a:r>
              <a:rPr lang="en-IN" dirty="0" err="1" smtClean="0"/>
              <a:t>oxygent</a:t>
            </a:r>
            <a:r>
              <a:rPr lang="en-IN" dirty="0" smtClean="0"/>
              <a:t> act as a powerful killer of microorganism</a:t>
            </a:r>
            <a:endParaRPr lang="en-US" dirty="0" smtClean="0"/>
          </a:p>
          <a:p>
            <a:pPr algn="ctr">
              <a:buNone/>
            </a:pPr>
            <a:endParaRPr lang="en-US" dirty="0" smtClean="0"/>
          </a:p>
          <a:p>
            <a:pPr algn="ctr">
              <a:buNone/>
            </a:pPr>
            <a:r>
              <a:rPr lang="en-US" dirty="0" smtClean="0"/>
              <a:t>CI2 + H2O → HOCI+ HCL</a:t>
            </a:r>
          </a:p>
          <a:p>
            <a:pPr algn="ctr">
              <a:buNone/>
            </a:pPr>
            <a:r>
              <a:rPr lang="en-US" dirty="0" smtClean="0"/>
              <a:t>HOCI →+ HCI + [O]</a:t>
            </a:r>
          </a:p>
          <a:p>
            <a:pPr>
              <a:buNone/>
            </a:pPr>
            <a:r>
              <a:rPr lang="en-US" dirty="0" smtClean="0"/>
              <a:t>                        </a:t>
            </a:r>
            <a:r>
              <a:rPr lang="en-US" dirty="0" err="1" smtClean="0"/>
              <a:t>Hypochlorous</a:t>
            </a:r>
            <a:r>
              <a:rPr lang="en-US" dirty="0" smtClean="0"/>
              <a:t> Acid                  </a:t>
            </a:r>
            <a:r>
              <a:rPr lang="en-US" dirty="0" err="1" smtClean="0"/>
              <a:t>Nacent</a:t>
            </a:r>
            <a:r>
              <a:rPr lang="en-US" dirty="0" smtClean="0"/>
              <a:t> Oxygen     </a:t>
            </a:r>
          </a:p>
          <a:p>
            <a:pPr>
              <a:buNone/>
            </a:pPr>
            <a:r>
              <a:rPr lang="en-IN" b="1" dirty="0" smtClean="0">
                <a:solidFill>
                  <a:srgbClr val="FF0000"/>
                </a:solidFill>
              </a:rPr>
              <a:t>By Bleaching Powder:-</a:t>
            </a:r>
          </a:p>
          <a:p>
            <a:pPr>
              <a:buNone/>
            </a:pPr>
            <a:r>
              <a:rPr lang="en-US" dirty="0" smtClean="0"/>
              <a:t>CaOCI2 + H2O→Ca(OH)2 + CI2</a:t>
            </a:r>
          </a:p>
          <a:p>
            <a:pPr>
              <a:buNone/>
            </a:pPr>
            <a:r>
              <a:rPr lang="en-US" dirty="0" smtClean="0"/>
              <a:t>CI2 + H2O → HOCI+ HCL</a:t>
            </a:r>
          </a:p>
          <a:p>
            <a:pPr>
              <a:buNone/>
            </a:pPr>
            <a:r>
              <a:rPr lang="en-US" dirty="0" smtClean="0"/>
              <a:t>HOCI →+ HCI + [O]</a:t>
            </a:r>
          </a:p>
          <a:p>
            <a:pPr>
              <a:buNone/>
            </a:pPr>
            <a:r>
              <a:rPr lang="en-IN" b="1" dirty="0" smtClean="0">
                <a:solidFill>
                  <a:srgbClr val="FF0000"/>
                </a:solidFill>
              </a:rPr>
              <a:t>By </a:t>
            </a:r>
            <a:r>
              <a:rPr lang="en-IN" b="1" dirty="0" err="1" smtClean="0">
                <a:solidFill>
                  <a:srgbClr val="FF0000"/>
                </a:solidFill>
              </a:rPr>
              <a:t>Chloramine</a:t>
            </a:r>
            <a:r>
              <a:rPr lang="en-IN" b="1" dirty="0" smtClean="0">
                <a:solidFill>
                  <a:srgbClr val="FF0000"/>
                </a:solidFill>
              </a:rPr>
              <a:t>:- </a:t>
            </a:r>
          </a:p>
          <a:p>
            <a:pPr>
              <a:buNone/>
            </a:pPr>
            <a:r>
              <a:rPr lang="en-US" dirty="0" smtClean="0"/>
              <a:t>ClNH2 + 2H2O → </a:t>
            </a:r>
            <a:r>
              <a:rPr lang="en-US" dirty="0" err="1" smtClean="0"/>
              <a:t>HOCl</a:t>
            </a:r>
            <a:r>
              <a:rPr lang="en-US" dirty="0" smtClean="0"/>
              <a:t> + NH4Cl</a:t>
            </a:r>
          </a:p>
          <a:p>
            <a:pPr>
              <a:buNone/>
            </a:pPr>
            <a:r>
              <a:rPr lang="en-US" dirty="0" smtClean="0"/>
              <a:t> </a:t>
            </a:r>
            <a:r>
              <a:rPr lang="en-US" dirty="0" err="1" smtClean="0"/>
              <a:t>HOCl</a:t>
            </a:r>
            <a:r>
              <a:rPr lang="en-US" dirty="0" smtClean="0"/>
              <a:t> → </a:t>
            </a:r>
            <a:r>
              <a:rPr lang="en-US" dirty="0" err="1" smtClean="0"/>
              <a:t>HCl</a:t>
            </a:r>
            <a:r>
              <a:rPr lang="en-US" dirty="0" smtClean="0"/>
              <a:t> + [O]</a:t>
            </a:r>
          </a:p>
          <a:p>
            <a:pPr>
              <a:buNone/>
            </a:pPr>
            <a:r>
              <a:rPr lang="en-IN" b="1" dirty="0" smtClean="0">
                <a:solidFill>
                  <a:srgbClr val="FF0000"/>
                </a:solidFill>
              </a:rPr>
              <a:t>By Sodium Hypochlorite:-</a:t>
            </a:r>
            <a:endParaRPr lang="en-US" b="1" dirty="0" smtClean="0">
              <a:solidFill>
                <a:srgbClr val="FF0000"/>
              </a:solidFill>
            </a:endParaRPr>
          </a:p>
          <a:p>
            <a:pPr>
              <a:buNone/>
            </a:pPr>
            <a:r>
              <a:rPr lang="en-IN" b="1" dirty="0" err="1" smtClean="0"/>
              <a:t>NaOCl</a:t>
            </a:r>
            <a:r>
              <a:rPr lang="en-IN" b="1" dirty="0" smtClean="0"/>
              <a:t> +H2O</a:t>
            </a:r>
            <a:r>
              <a:rPr lang="en-US" dirty="0" smtClean="0"/>
              <a:t> → </a:t>
            </a:r>
            <a:r>
              <a:rPr lang="en-US" dirty="0" err="1" smtClean="0"/>
              <a:t>HOCl</a:t>
            </a:r>
            <a:r>
              <a:rPr lang="en-US" dirty="0" smtClean="0"/>
              <a:t> + </a:t>
            </a:r>
            <a:r>
              <a:rPr lang="en-US" dirty="0" err="1" smtClean="0"/>
              <a:t>NaOH</a:t>
            </a:r>
            <a:endParaRPr lang="en-US" dirty="0" smtClean="0"/>
          </a:p>
          <a:p>
            <a:pPr>
              <a:buNone/>
            </a:pPr>
            <a:r>
              <a:rPr lang="en-US" dirty="0" smtClean="0"/>
              <a:t>HOCI →+ HCI + [O]</a:t>
            </a:r>
          </a:p>
          <a:p>
            <a:pPr lvl="0">
              <a:buNone/>
            </a:pPr>
            <a:r>
              <a:rPr lang="en-US" sz="2800" b="1" dirty="0" smtClean="0">
                <a:solidFill>
                  <a:srgbClr val="FF0000"/>
                </a:solidFill>
              </a:rPr>
              <a:t>By chlorine gas/concentrated solution of chlorine:-</a:t>
            </a:r>
          </a:p>
          <a:p>
            <a:pPr lvl="0">
              <a:buNone/>
            </a:pPr>
            <a:r>
              <a:rPr lang="en-US" sz="2800" dirty="0" smtClean="0"/>
              <a:t>     </a:t>
            </a:r>
            <a:r>
              <a:rPr lang="en-IN" dirty="0" smtClean="0"/>
              <a:t>Cl2 + H2O   </a:t>
            </a:r>
            <a:r>
              <a:rPr lang="en-IN" dirty="0" err="1" smtClean="0"/>
              <a:t>HOCl</a:t>
            </a:r>
            <a:r>
              <a:rPr lang="en-IN" dirty="0" smtClean="0"/>
              <a:t> + </a:t>
            </a:r>
            <a:r>
              <a:rPr lang="en-IN" dirty="0" err="1" smtClean="0"/>
              <a:t>HCl</a:t>
            </a:r>
            <a:endParaRPr lang="en-IN" dirty="0" smtClean="0"/>
          </a:p>
          <a:p>
            <a:pPr>
              <a:buNone/>
            </a:pPr>
            <a:r>
              <a:rPr lang="en-US" dirty="0" smtClean="0"/>
              <a:t>      HOCI →+ HCI + [O]</a:t>
            </a:r>
          </a:p>
          <a:p>
            <a:endParaRPr lang="en-US" dirty="0" smtClean="0"/>
          </a:p>
          <a:p>
            <a:pPr>
              <a:buNone/>
            </a:pPr>
            <a:endParaRPr lang="en-US" dirty="0" smtClean="0"/>
          </a:p>
          <a:p>
            <a:pPr>
              <a:buNone/>
            </a:pPr>
            <a:endParaRPr lang="en-US"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r>
              <a:rPr lang="en-US" dirty="0" smtClean="0"/>
              <a:t/>
            </a:r>
            <a:br>
              <a:rPr lang="en-US" dirty="0" smtClean="0"/>
            </a:br>
            <a:r>
              <a:rPr lang="en-US" b="1" dirty="0" smtClean="0"/>
              <a:t>OZONIZATION</a:t>
            </a:r>
            <a:br>
              <a:rPr lang="en-US" b="1" dirty="0" smtClean="0"/>
            </a:br>
            <a:endParaRPr lang="en-US" dirty="0"/>
          </a:p>
        </p:txBody>
      </p:sp>
      <p:sp>
        <p:nvSpPr>
          <p:cNvPr id="3" name="Content Placeholder 2"/>
          <p:cNvSpPr>
            <a:spLocks noGrp="1"/>
          </p:cNvSpPr>
          <p:nvPr>
            <p:ph idx="1"/>
          </p:nvPr>
        </p:nvSpPr>
        <p:spPr>
          <a:xfrm>
            <a:off x="609600" y="609600"/>
            <a:ext cx="8001000" cy="6248400"/>
          </a:xfrm>
        </p:spPr>
        <p:txBody>
          <a:bodyPr>
            <a:normAutofit fontScale="92500" lnSpcReduction="20000"/>
          </a:bodyPr>
          <a:lstStyle/>
          <a:p>
            <a:pPr>
              <a:buNone/>
            </a:pPr>
            <a:endParaRPr lang="en-US" dirty="0" smtClean="0"/>
          </a:p>
          <a:p>
            <a:pPr>
              <a:buNone/>
            </a:pPr>
            <a:r>
              <a:rPr lang="en-US" dirty="0" err="1" smtClean="0"/>
              <a:t>Ozoniation</a:t>
            </a:r>
            <a:r>
              <a:rPr lang="en-US" dirty="0" smtClean="0"/>
              <a:t> is an effective method of sterilization of water. Ozone (03) is unstable and it decomposes into molecular oxygen (02) and nascent oxygen [0].</a:t>
            </a:r>
            <a:br>
              <a:rPr lang="en-US" dirty="0" smtClean="0"/>
            </a:br>
            <a:r>
              <a:rPr lang="en-US" dirty="0" smtClean="0"/>
              <a:t>           03      </a:t>
            </a:r>
            <a:r>
              <a:rPr lang="en-US" dirty="0" smtClean="0">
                <a:sym typeface="Wingdings" pitchFamily="2" charset="2"/>
              </a:rPr>
              <a:t>  </a:t>
            </a:r>
            <a:r>
              <a:rPr lang="en-US" dirty="0" smtClean="0"/>
              <a:t>02       +        [0]</a:t>
            </a:r>
            <a:br>
              <a:rPr lang="en-US" dirty="0" smtClean="0"/>
            </a:br>
            <a:r>
              <a:rPr lang="en-US" sz="1600" dirty="0" smtClean="0"/>
              <a:t>               (Ozone)    (Molecular oxygen )      (Nascent oxygen)      </a:t>
            </a:r>
          </a:p>
          <a:p>
            <a:pPr>
              <a:buNone/>
            </a:pPr>
            <a:r>
              <a:rPr lang="en-US" sz="2400" b="1" dirty="0" smtClean="0"/>
              <a:t>    </a:t>
            </a:r>
          </a:p>
          <a:p>
            <a:pPr>
              <a:buNone/>
            </a:pPr>
            <a:r>
              <a:rPr lang="en-US" sz="2400" b="1" dirty="0" smtClean="0"/>
              <a:t>ADVANTAGES OF OZONIZATION </a:t>
            </a:r>
          </a:p>
          <a:p>
            <a:r>
              <a:rPr lang="en-US" sz="2400" dirty="0" smtClean="0"/>
              <a:t>Ozone also act as a decolorizing and deodorizing agent.</a:t>
            </a:r>
          </a:p>
          <a:p>
            <a:r>
              <a:rPr lang="en-US" sz="2400" dirty="0" smtClean="0"/>
              <a:t>It improves the taste of water.</a:t>
            </a:r>
          </a:p>
          <a:p>
            <a:r>
              <a:rPr lang="en-US" sz="2400" dirty="0" smtClean="0"/>
              <a:t>In excess, it is not harmful, as it is unstable and      </a:t>
            </a:r>
          </a:p>
          <a:p>
            <a:pPr>
              <a:buNone/>
            </a:pPr>
            <a:r>
              <a:rPr lang="en-US" sz="2400" dirty="0" smtClean="0"/>
              <a:t>    decomposes into oxygen.</a:t>
            </a:r>
          </a:p>
          <a:p>
            <a:pPr>
              <a:buNone/>
            </a:pPr>
            <a:endParaRPr lang="en-US" sz="2400" dirty="0" smtClean="0"/>
          </a:p>
          <a:p>
            <a:pPr>
              <a:buNone/>
            </a:pPr>
            <a:endParaRPr lang="en-US" sz="2400" dirty="0" smtClean="0"/>
          </a:p>
          <a:p>
            <a:endParaRPr lang="en-US" sz="2400" dirty="0" smtClean="0"/>
          </a:p>
          <a:p>
            <a:pPr>
              <a:buNone/>
            </a:pPr>
            <a:r>
              <a:rPr lang="en-US" dirty="0" smtClean="0"/>
              <a:t>     </a:t>
            </a:r>
            <a:endParaRPr lang="en-US" sz="2400" dirty="0" smtClean="0"/>
          </a:p>
          <a:p>
            <a:pPr>
              <a:buNone/>
            </a:pPr>
            <a:r>
              <a:rPr lang="en-US" sz="2400" dirty="0" smtClean="0"/>
              <a:t>      </a:t>
            </a:r>
          </a:p>
          <a:p>
            <a:pPr>
              <a:buNone/>
            </a:pPr>
            <a:r>
              <a:rPr lang="en-US" sz="2400" dirty="0" smtClean="0"/>
              <a:t>     </a:t>
            </a:r>
            <a:endParaRPr lang="en-US" sz="1600" dirty="0"/>
          </a:p>
        </p:txBody>
      </p:sp>
      <p:pic>
        <p:nvPicPr>
          <p:cNvPr id="6" name="Picture 3"/>
          <p:cNvPicPr>
            <a:picLocks noChangeAspect="1" noChangeArrowheads="1"/>
          </p:cNvPicPr>
          <p:nvPr/>
        </p:nvPicPr>
        <p:blipFill>
          <a:blip r:embed="rId2" cstate="print"/>
          <a:srcRect/>
          <a:stretch>
            <a:fillRect/>
          </a:stretch>
        </p:blipFill>
        <p:spPr bwMode="auto">
          <a:xfrm>
            <a:off x="3505200" y="4419600"/>
            <a:ext cx="4495800" cy="2209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lstStyle/>
          <a:p>
            <a:endParaRPr lang="en-US" dirty="0"/>
          </a:p>
        </p:txBody>
      </p:sp>
      <p:pic>
        <p:nvPicPr>
          <p:cNvPr id="7" name="image7.png"/>
          <p:cNvPicPr>
            <a:picLocks noGrp="1"/>
          </p:cNvPicPr>
          <p:nvPr>
            <p:ph idx="1"/>
          </p:nvPr>
        </p:nvPicPr>
        <p:blipFill>
          <a:blip r:embed="rId2" cstate="print"/>
          <a:stretch>
            <a:fillRect/>
          </a:stretch>
        </p:blipFill>
        <p:spPr>
          <a:xfrm>
            <a:off x="3581400" y="228600"/>
            <a:ext cx="1981200" cy="2362200"/>
          </a:xfrm>
          <a:prstGeom prst="rect">
            <a:avLst/>
          </a:prstGeom>
        </p:spPr>
      </p:pic>
      <p:pic>
        <p:nvPicPr>
          <p:cNvPr id="2052" name="Picture 4"/>
          <p:cNvPicPr>
            <a:picLocks noChangeAspect="1" noChangeArrowheads="1"/>
          </p:cNvPicPr>
          <p:nvPr/>
        </p:nvPicPr>
        <p:blipFill>
          <a:blip r:embed="rId3" cstate="print"/>
          <a:srcRect/>
          <a:stretch>
            <a:fillRect/>
          </a:stretch>
        </p:blipFill>
        <p:spPr bwMode="auto">
          <a:xfrm>
            <a:off x="5486400" y="0"/>
            <a:ext cx="3636963" cy="2133600"/>
          </a:xfrm>
          <a:prstGeom prst="rect">
            <a:avLst/>
          </a:prstGeom>
          <a:noFill/>
        </p:spPr>
      </p:pic>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334963" y="3581400"/>
            <a:ext cx="8504237"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5400" b="1" i="0" u="none" strike="noStrike" cap="none" normalizeH="0" baseline="0" dirty="0" smtClean="0">
              <a:ln>
                <a:noFill/>
              </a:ln>
              <a:solidFill>
                <a:srgbClr val="DE8400"/>
              </a:solidFill>
              <a:effectLst/>
              <a:latin typeface="Trebuchet MS"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tx2">
                    <a:lumMod val="60000"/>
                    <a:lumOff val="40000"/>
                  </a:schemeClr>
                </a:solidFill>
                <a:effectLst/>
                <a:latin typeface="Trebuchet MS" pitchFamily="34" charset="0"/>
                <a:ea typeface="Times New Roman" pitchFamily="18" charset="0"/>
                <a:cs typeface="Arial" pitchFamily="34" charset="0"/>
              </a:rPr>
              <a:t>UNIT-1</a:t>
            </a:r>
            <a:endParaRPr kumimoji="0" lang="en-US" sz="8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tx2">
                    <a:lumMod val="60000"/>
                    <a:lumOff val="40000"/>
                  </a:schemeClr>
                </a:solidFill>
                <a:effectLst/>
                <a:latin typeface="Trebuchet MS" pitchFamily="34" charset="0"/>
                <a:ea typeface="Times New Roman" pitchFamily="18" charset="0"/>
                <a:cs typeface="Arial" pitchFamily="34" charset="0"/>
              </a:rPr>
              <a:t>WATER TECHNOLOGY</a:t>
            </a:r>
            <a:endParaRPr kumimoji="0" lang="en-US" sz="18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
        <p:nvSpPr>
          <p:cNvPr id="21506" name="AutoShape 2" descr="Image result for water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Image result for water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9" name="Picture 5"/>
          <p:cNvPicPr>
            <a:picLocks noChangeAspect="1" noChangeArrowheads="1"/>
          </p:cNvPicPr>
          <p:nvPr/>
        </p:nvPicPr>
        <p:blipFill>
          <a:blip r:embed="rId4" cstate="print"/>
          <a:srcRect/>
          <a:stretch>
            <a:fillRect/>
          </a:stretch>
        </p:blipFill>
        <p:spPr bwMode="auto">
          <a:xfrm>
            <a:off x="0" y="0"/>
            <a:ext cx="3657600" cy="4419600"/>
          </a:xfrm>
          <a:prstGeom prst="rect">
            <a:avLst/>
          </a:prstGeom>
          <a:noFill/>
          <a:ln w="9525">
            <a:noFill/>
            <a:miter lim="800000"/>
            <a:headEnd/>
            <a:tailEnd/>
          </a:ln>
          <a:effectLst/>
        </p:spPr>
      </p:pic>
      <p:pic>
        <p:nvPicPr>
          <p:cNvPr id="21510" name="Picture 6"/>
          <p:cNvPicPr>
            <a:picLocks noChangeAspect="1" noChangeArrowheads="1"/>
          </p:cNvPicPr>
          <p:nvPr/>
        </p:nvPicPr>
        <p:blipFill>
          <a:blip r:embed="rId4" cstate="print"/>
          <a:srcRect/>
          <a:stretch>
            <a:fillRect/>
          </a:stretch>
        </p:blipFill>
        <p:spPr bwMode="auto">
          <a:xfrm>
            <a:off x="5486400" y="0"/>
            <a:ext cx="3657600" cy="43434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686800" cy="2743200"/>
          </a:xfrm>
        </p:spPr>
        <p:txBody>
          <a:bodyPr>
            <a:normAutofit/>
          </a:bodyPr>
          <a:lstStyle/>
          <a:p>
            <a:endParaRPr lang="en-US"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228600" y="3581400"/>
            <a:ext cx="8686800" cy="2667000"/>
          </a:xfrm>
          <a:prstGeom prst="rect">
            <a:avLst/>
          </a:prstGeom>
          <a:noFill/>
          <a:ln w="9525">
            <a:noFill/>
            <a:miter lim="800000"/>
            <a:headEnd/>
            <a:tailEnd/>
          </a:ln>
          <a:effectLst/>
        </p:spPr>
      </p:pic>
      <p:pic>
        <p:nvPicPr>
          <p:cNvPr id="35845" name="Picture 5"/>
          <p:cNvPicPr>
            <a:picLocks noChangeAspect="1" noChangeArrowheads="1"/>
          </p:cNvPicPr>
          <p:nvPr/>
        </p:nvPicPr>
        <p:blipFill>
          <a:blip r:embed="rId3" cstate="print"/>
          <a:srcRect/>
          <a:stretch>
            <a:fillRect/>
          </a:stretch>
        </p:blipFill>
        <p:spPr bwMode="auto">
          <a:xfrm>
            <a:off x="4953000" y="762000"/>
            <a:ext cx="4191000" cy="2819400"/>
          </a:xfrm>
          <a:prstGeom prst="rect">
            <a:avLst/>
          </a:prstGeom>
          <a:noFill/>
          <a:ln w="9525">
            <a:noFill/>
            <a:miter lim="800000"/>
            <a:headEnd/>
            <a:tailEnd/>
          </a:ln>
          <a:effectLst/>
        </p:spPr>
      </p:pic>
      <p:pic>
        <p:nvPicPr>
          <p:cNvPr id="5" name="Picture 4"/>
          <p:cNvPicPr/>
          <p:nvPr/>
        </p:nvPicPr>
        <p:blipFill>
          <a:blip r:embed="rId4" cstate="print"/>
          <a:srcRect/>
          <a:stretch>
            <a:fillRect/>
          </a:stretch>
        </p:blipFill>
        <p:spPr bwMode="auto">
          <a:xfrm>
            <a:off x="457200" y="762000"/>
            <a:ext cx="4267200" cy="2743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4112"/>
          </a:xfrm>
        </p:spPr>
        <p:txBody>
          <a:bodyPr>
            <a:normAutofit fontScale="90000"/>
          </a:bodyPr>
          <a:lstStyle/>
          <a:p>
            <a:endParaRPr lang="en-US" dirty="0"/>
          </a:p>
        </p:txBody>
      </p:sp>
      <p:pic>
        <p:nvPicPr>
          <p:cNvPr id="36866" name="Picture 2"/>
          <p:cNvPicPr>
            <a:picLocks noGrp="1" noChangeAspect="1" noChangeArrowheads="1"/>
          </p:cNvPicPr>
          <p:nvPr>
            <p:ph idx="1"/>
          </p:nvPr>
        </p:nvPicPr>
        <p:blipFill>
          <a:blip r:embed="rId2" cstate="print"/>
          <a:srcRect/>
          <a:stretch>
            <a:fillRect/>
          </a:stretch>
        </p:blipFill>
        <p:spPr bwMode="auto">
          <a:xfrm>
            <a:off x="381000" y="0"/>
            <a:ext cx="8229600" cy="647699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rot="345443">
            <a:off x="1249672" y="4611813"/>
            <a:ext cx="5472113" cy="2401887"/>
          </a:xfrm>
        </p:spPr>
        <p:txBody>
          <a:bodyPr>
            <a:normAutofit/>
          </a:bodyPr>
          <a:lstStyle/>
          <a:p>
            <a:r>
              <a:rPr lang="en-IN" sz="6000" dirty="0" smtClean="0">
                <a:latin typeface="Brush Script MT" pitchFamily="66" charset="0"/>
              </a:rPr>
              <a:t> Dr. </a:t>
            </a:r>
            <a:r>
              <a:rPr lang="en-IN" sz="6000" dirty="0" err="1" smtClean="0">
                <a:latin typeface="Brush Script MT" pitchFamily="66" charset="0"/>
              </a:rPr>
              <a:t>Nitu</a:t>
            </a:r>
            <a:r>
              <a:rPr lang="en-IN" sz="6000" dirty="0" smtClean="0">
                <a:latin typeface="Brush Script MT" pitchFamily="66" charset="0"/>
              </a:rPr>
              <a:t> </a:t>
            </a:r>
            <a:r>
              <a:rPr lang="en-IN" sz="6000" dirty="0" smtClean="0">
                <a:latin typeface="Brush Script MT" pitchFamily="66" charset="0"/>
              </a:rPr>
              <a:t>Gupta</a:t>
            </a:r>
            <a:endParaRPr lang="en-US" sz="6000" dirty="0">
              <a:latin typeface="Brush Script MT"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rot="396715">
            <a:off x="1749066" y="993613"/>
            <a:ext cx="5514358" cy="29042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839200" cy="1981200"/>
          </a:xfrm>
        </p:spPr>
        <p:txBody>
          <a:bodyPr>
            <a:normAutofit fontScale="90000"/>
          </a:bodyPr>
          <a:lstStyle/>
          <a:p>
            <a:r>
              <a:rPr lang="en-US" b="1" dirty="0" smtClean="0"/>
              <a:t>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Lecture -1 Learning Objectives</a:t>
            </a:r>
            <a:r>
              <a:rPr lang="en-US" dirty="0" smtClean="0"/>
              <a:t/>
            </a:r>
            <a:br>
              <a:rPr lang="en-US" dirty="0" smtClean="0"/>
            </a:br>
            <a:endParaRPr lang="en-US" dirty="0"/>
          </a:p>
        </p:txBody>
      </p:sp>
      <p:sp>
        <p:nvSpPr>
          <p:cNvPr id="3" name="Content Placeholder 2"/>
          <p:cNvSpPr>
            <a:spLocks noGrp="1"/>
          </p:cNvSpPr>
          <p:nvPr>
            <p:ph idx="1"/>
          </p:nvPr>
        </p:nvSpPr>
        <p:spPr>
          <a:xfrm>
            <a:off x="457200" y="1981200"/>
            <a:ext cx="8229600" cy="4343400"/>
          </a:xfrm>
        </p:spPr>
        <p:txBody>
          <a:bodyPr>
            <a:normAutofit/>
          </a:bodyPr>
          <a:lstStyle/>
          <a:p>
            <a:r>
              <a:rPr lang="en-US" dirty="0" smtClean="0"/>
              <a:t>To recall various water purification methods</a:t>
            </a:r>
          </a:p>
          <a:p>
            <a:r>
              <a:rPr lang="en-US" dirty="0" smtClean="0"/>
              <a:t>To explain different methods for softening of hard water.</a:t>
            </a:r>
          </a:p>
          <a:p>
            <a:r>
              <a:rPr lang="en-US" dirty="0" smtClean="0"/>
              <a:t>Identification of various boiler troubles and their prevention methods</a:t>
            </a:r>
          </a:p>
          <a:p>
            <a:r>
              <a:rPr lang="en-US" dirty="0" smtClean="0"/>
              <a:t>To appraise the different desalination methods</a:t>
            </a:r>
          </a:p>
          <a:p>
            <a:r>
              <a:rPr lang="en-US" dirty="0" smtClean="0"/>
              <a:t>To evaluate the hardness and lime &amp; soda requirement for water softening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21336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t>
            </a:r>
            <a:br>
              <a:rPr lang="en-US" b="1" dirty="0" smtClean="0"/>
            </a:br>
            <a:r>
              <a:rPr lang="en-US" b="1" dirty="0" smtClean="0"/>
              <a:t>      </a:t>
            </a:r>
            <a:br>
              <a:rPr lang="en-US" b="1" dirty="0" smtClean="0"/>
            </a:br>
            <a:r>
              <a:rPr lang="en-US" b="1" dirty="0" smtClean="0"/>
              <a:t>     INTRODUCTION</a:t>
            </a:r>
            <a:r>
              <a:rPr lang="en-US" dirty="0" smtClean="0"/>
              <a:t/>
            </a:r>
            <a:br>
              <a:rPr lang="en-US" dirty="0" smtClean="0"/>
            </a:br>
            <a:endParaRPr lang="en-US" dirty="0"/>
          </a:p>
        </p:txBody>
      </p:sp>
      <p:sp>
        <p:nvSpPr>
          <p:cNvPr id="3" name="Content Placeholder 2"/>
          <p:cNvSpPr>
            <a:spLocks noGrp="1"/>
          </p:cNvSpPr>
          <p:nvPr>
            <p:ph idx="1"/>
          </p:nvPr>
        </p:nvSpPr>
        <p:spPr>
          <a:xfrm>
            <a:off x="457200" y="1752600"/>
            <a:ext cx="8229600" cy="4572000"/>
          </a:xfrm>
        </p:spPr>
        <p:txBody>
          <a:bodyPr>
            <a:normAutofit/>
          </a:bodyPr>
          <a:lstStyle/>
          <a:p>
            <a:r>
              <a:rPr lang="en-US" dirty="0" smtClean="0"/>
              <a:t>Water is the most useful and also the most abundant of all chemical substances. It plays an important role in wide variety of natural processes and is essential for the growth of all animal and plant life.</a:t>
            </a:r>
          </a:p>
          <a:p>
            <a:pPr>
              <a:buNone/>
            </a:pPr>
            <a:endParaRPr lang="en-US" dirty="0" smtClean="0"/>
          </a:p>
          <a:p>
            <a:r>
              <a:rPr lang="en-US" dirty="0" smtClean="0"/>
              <a:t>Water is basic material needed by almost all industries. Water is used as a solvent in chemical or pharmaceutical industries.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9050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IMPORTANCE OF WATER </a:t>
            </a:r>
            <a:r>
              <a:rPr lang="en-US" dirty="0" smtClean="0"/>
              <a:t/>
            </a:r>
            <a:br>
              <a:rPr lang="en-US" dirty="0" smtClean="0"/>
            </a:br>
            <a:endParaRPr lang="en-US" dirty="0"/>
          </a:p>
        </p:txBody>
      </p:sp>
      <p:sp>
        <p:nvSpPr>
          <p:cNvPr id="3" name="Content Placeholder 2"/>
          <p:cNvSpPr>
            <a:spLocks noGrp="1"/>
          </p:cNvSpPr>
          <p:nvPr>
            <p:ph idx="1"/>
          </p:nvPr>
        </p:nvSpPr>
        <p:spPr>
          <a:xfrm>
            <a:off x="457200" y="1752600"/>
            <a:ext cx="5715000" cy="4373563"/>
          </a:xfrm>
        </p:spPr>
        <p:txBody>
          <a:bodyPr>
            <a:normAutofit lnSpcReduction="10000"/>
          </a:bodyPr>
          <a:lstStyle/>
          <a:p>
            <a:r>
              <a:rPr lang="en-US" dirty="0" smtClean="0"/>
              <a:t>Water is of major importance to all living things. Up to 72 percent of the human body is water.</a:t>
            </a:r>
          </a:p>
          <a:p>
            <a:endParaRPr lang="en-US" dirty="0" smtClean="0"/>
          </a:p>
          <a:p>
            <a:r>
              <a:rPr lang="en-US" dirty="0" smtClean="0"/>
              <a:t>The drinking water should be totally clean, pure and free of any disease causing microbes and should be properly treated and disinfected before using it for drinking purpose.</a:t>
            </a:r>
          </a:p>
          <a:p>
            <a:pPr>
              <a:buNone/>
            </a:pPr>
            <a:r>
              <a:rPr lang="en-US" dirty="0" smtClean="0"/>
              <a:t/>
            </a:r>
            <a:br>
              <a:rPr lang="en-US" dirty="0" smtClean="0"/>
            </a:br>
            <a:endParaRPr lang="en-US" dirty="0"/>
          </a:p>
        </p:txBody>
      </p:sp>
      <p:pic>
        <p:nvPicPr>
          <p:cNvPr id="4" name="image16.png"/>
          <p:cNvPicPr/>
          <p:nvPr/>
        </p:nvPicPr>
        <p:blipFill>
          <a:blip r:embed="rId2" cstate="print"/>
          <a:stretch>
            <a:fillRect/>
          </a:stretch>
        </p:blipFill>
        <p:spPr>
          <a:xfrm>
            <a:off x="6629400" y="762000"/>
            <a:ext cx="2209800" cy="5257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7088"/>
          </a:xfrm>
        </p:spPr>
        <p:txBody>
          <a:bodyPr>
            <a:normAutofit/>
          </a:bodyPr>
          <a:lstStyle/>
          <a:p>
            <a:r>
              <a:rPr lang="en-US" b="1" dirty="0" smtClean="0"/>
              <a:t>SOURCES OF WATER</a:t>
            </a:r>
            <a:br>
              <a:rPr lang="en-US" b="1" dirty="0" smtClean="0"/>
            </a:br>
            <a:endParaRPr lang="en-US" dirty="0"/>
          </a:p>
        </p:txBody>
      </p:sp>
      <p:sp>
        <p:nvSpPr>
          <p:cNvPr id="3" name="Content Placeholder 2"/>
          <p:cNvSpPr>
            <a:spLocks noGrp="1"/>
          </p:cNvSpPr>
          <p:nvPr>
            <p:ph idx="1"/>
          </p:nvPr>
        </p:nvSpPr>
        <p:spPr>
          <a:xfrm>
            <a:off x="152400" y="5638800"/>
            <a:ext cx="8534400" cy="487363"/>
          </a:xfrm>
        </p:spPr>
        <p:txBody>
          <a:bodyPr>
            <a:normAutofit lnSpcReduction="10000"/>
          </a:bodyPr>
          <a:lstStyle/>
          <a:p>
            <a:pPr>
              <a:buNone/>
            </a:pPr>
            <a:endParaRPr lang="en-US" b="1" dirty="0" smtClean="0"/>
          </a:p>
          <a:p>
            <a:endParaRPr lang="en-US" dirty="0"/>
          </a:p>
        </p:txBody>
      </p:sp>
      <p:pic>
        <p:nvPicPr>
          <p:cNvPr id="4" name="image17.jpeg"/>
          <p:cNvPicPr/>
          <p:nvPr/>
        </p:nvPicPr>
        <p:blipFill>
          <a:blip r:embed="rId2" cstate="print"/>
          <a:stretch>
            <a:fillRect/>
          </a:stretch>
        </p:blipFill>
        <p:spPr>
          <a:xfrm>
            <a:off x="0" y="1295400"/>
            <a:ext cx="9144000" cy="4648200"/>
          </a:xfrm>
          <a:prstGeom prst="rect">
            <a:avLst/>
          </a:prstGeom>
        </p:spPr>
      </p:pic>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0" name="Rectangle 12"/>
          <p:cNvSpPr>
            <a:spLocks noChangeArrowheads="1"/>
          </p:cNvSpPr>
          <p:nvPr/>
        </p:nvSpPr>
        <p:spPr bwMode="auto">
          <a:xfrm>
            <a:off x="381000" y="0"/>
            <a:ext cx="9083061"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SURFACE WATERS (LAKES, RIVERS, AND RESERVOIRS)</a:t>
            </a:r>
          </a:p>
          <a:p>
            <a:pPr lvl="0" fontAlgn="base">
              <a:spcBef>
                <a:spcPct val="0"/>
              </a:spcBef>
              <a:spcAft>
                <a:spcPct val="0"/>
              </a:spcAft>
            </a:pPr>
            <a:r>
              <a:rPr lang="en-US" sz="2400" b="1" dirty="0" smtClean="0">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GROUNDWATER (WELLS).</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r>
              <a:rPr lang="en-US" dirty="0" smtClean="0"/>
              <a:t/>
            </a:r>
            <a:br>
              <a:rPr lang="en-US" dirty="0" smtClean="0"/>
            </a:br>
            <a:r>
              <a:rPr lang="en-US" b="1" dirty="0" smtClean="0"/>
              <a:t> LECTURE-2 HARDNESS	OF WATER</a:t>
            </a:r>
            <a:endParaRPr lang="en-US" dirty="0"/>
          </a:p>
        </p:txBody>
      </p:sp>
      <p:sp>
        <p:nvSpPr>
          <p:cNvPr id="3" name="Content Placeholder 2"/>
          <p:cNvSpPr>
            <a:spLocks noGrp="1"/>
          </p:cNvSpPr>
          <p:nvPr>
            <p:ph idx="1"/>
          </p:nvPr>
        </p:nvSpPr>
        <p:spPr>
          <a:xfrm>
            <a:off x="457200" y="1600200"/>
            <a:ext cx="5562600" cy="4953000"/>
          </a:xfrm>
        </p:spPr>
        <p:txBody>
          <a:bodyPr>
            <a:normAutofit/>
          </a:bodyPr>
          <a:lstStyle/>
          <a:p>
            <a:r>
              <a:rPr lang="en-US" dirty="0" smtClean="0"/>
              <a:t>Hardness in water is that characteristic which prevents the lathering of soap,</a:t>
            </a:r>
            <a:br>
              <a:rPr lang="en-US" dirty="0" smtClean="0"/>
            </a:br>
            <a:r>
              <a:rPr lang="en-US" dirty="0" smtClean="0"/>
              <a:t>Thus, water which does not produce lather with soap solution readily forms a white curd is called “HARD WATER”</a:t>
            </a:r>
            <a:br>
              <a:rPr lang="en-US" dirty="0" smtClean="0"/>
            </a:br>
            <a:endParaRPr lang="en-US" dirty="0" smtClean="0"/>
          </a:p>
          <a:p>
            <a:r>
              <a:rPr lang="en-US" dirty="0" smtClean="0"/>
              <a:t>In simple words,</a:t>
            </a:r>
            <a:br>
              <a:rPr lang="en-US" dirty="0" smtClean="0"/>
            </a:br>
            <a:r>
              <a:rPr lang="en-US" i="1" dirty="0" smtClean="0"/>
              <a:t>“ </a:t>
            </a:r>
            <a:r>
              <a:rPr lang="en-US" b="1" i="1" dirty="0" smtClean="0"/>
              <a:t>Hardness is soap consuming capacity of water</a:t>
            </a:r>
            <a:r>
              <a:rPr lang="en-US" i="1" dirty="0" smtClean="0"/>
              <a:t>”</a:t>
            </a:r>
            <a:endParaRPr lang="en-US" dirty="0"/>
          </a:p>
        </p:txBody>
      </p:sp>
      <p:pic>
        <p:nvPicPr>
          <p:cNvPr id="4" name="image19.png"/>
          <p:cNvPicPr/>
          <p:nvPr/>
        </p:nvPicPr>
        <p:blipFill>
          <a:blip r:embed="rId2" cstate="print"/>
          <a:stretch>
            <a:fillRect/>
          </a:stretch>
        </p:blipFill>
        <p:spPr>
          <a:xfrm>
            <a:off x="6019800" y="1981200"/>
            <a:ext cx="2743200" cy="4038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t>
            </a:r>
            <a:br>
              <a:rPr lang="en-US" b="1" dirty="0" smtClean="0"/>
            </a:br>
            <a:r>
              <a:rPr lang="en-US" b="1" dirty="0" smtClean="0"/>
              <a:t>  TYPES OF HARDNESS</a:t>
            </a:r>
            <a:endParaRPr lang="en-US" dirty="0"/>
          </a:p>
        </p:txBody>
      </p:sp>
      <p:sp>
        <p:nvSpPr>
          <p:cNvPr id="3" name="Content Placeholder 2"/>
          <p:cNvSpPr>
            <a:spLocks noGrp="1"/>
          </p:cNvSpPr>
          <p:nvPr>
            <p:ph idx="1"/>
          </p:nvPr>
        </p:nvSpPr>
        <p:spPr>
          <a:xfrm>
            <a:off x="457200" y="1066799"/>
            <a:ext cx="8229600" cy="5791201"/>
          </a:xfrm>
        </p:spPr>
        <p:txBody>
          <a:bodyPr>
            <a:normAutofit fontScale="92500" lnSpcReduction="10000"/>
          </a:bodyPr>
          <a:lstStyle/>
          <a:p>
            <a:pPr>
              <a:buNone/>
            </a:pPr>
            <a:r>
              <a:rPr lang="en-US" dirty="0" smtClean="0"/>
              <a:t>                               </a:t>
            </a:r>
          </a:p>
          <a:p>
            <a:pPr>
              <a:buNone/>
            </a:pPr>
            <a:r>
              <a:rPr lang="en-US" dirty="0" smtClean="0"/>
              <a:t>                                 </a:t>
            </a:r>
          </a:p>
          <a:p>
            <a:pPr>
              <a:buNone/>
            </a:pPr>
            <a:r>
              <a:rPr lang="en-US" dirty="0" smtClean="0"/>
              <a:t>                                      </a:t>
            </a:r>
            <a:r>
              <a:rPr lang="en-US" sz="3200" b="1" dirty="0" smtClean="0"/>
              <a:t>HARDNESS</a:t>
            </a:r>
            <a:r>
              <a:rPr lang="en-US" sz="3200" dirty="0" smtClean="0"/>
              <a:t> </a:t>
            </a:r>
            <a:r>
              <a:rPr lang="en-US" dirty="0" smtClean="0"/>
              <a:t/>
            </a:r>
            <a:br>
              <a:rPr lang="en-US" dirty="0" smtClean="0"/>
            </a:br>
            <a:endParaRPr lang="en-US" dirty="0" smtClean="0"/>
          </a:p>
          <a:p>
            <a:pPr>
              <a:buNone/>
            </a:pPr>
            <a:endParaRPr lang="en-US" dirty="0" smtClean="0"/>
          </a:p>
          <a:p>
            <a:pPr>
              <a:buNone/>
            </a:pPr>
            <a:r>
              <a:rPr lang="en-US" dirty="0" smtClean="0"/>
              <a:t>                      </a:t>
            </a:r>
          </a:p>
          <a:p>
            <a:pPr>
              <a:buNone/>
            </a:pPr>
            <a:endParaRPr lang="en-IN" dirty="0" smtClean="0"/>
          </a:p>
          <a:p>
            <a:pPr>
              <a:buNone/>
            </a:pPr>
            <a:endParaRPr lang="en-US" dirty="0" smtClean="0"/>
          </a:p>
          <a:p>
            <a:pPr>
              <a:buNone/>
            </a:pPr>
            <a:r>
              <a:rPr lang="en-US" dirty="0" smtClean="0"/>
              <a:t>                  </a:t>
            </a:r>
            <a:r>
              <a:rPr lang="en-US" b="1" dirty="0" smtClean="0"/>
              <a:t>TEMPORARY	                PERMANENT</a:t>
            </a:r>
          </a:p>
          <a:p>
            <a:pPr>
              <a:buNone/>
            </a:pPr>
            <a:r>
              <a:rPr lang="en-US" b="1" dirty="0" smtClean="0"/>
              <a:t>        CARBONATE/ ALKALINE      NON CARBONATE/ </a:t>
            </a:r>
          </a:p>
          <a:p>
            <a:pPr>
              <a:buNone/>
            </a:pPr>
            <a:r>
              <a:rPr lang="en-US" b="1" dirty="0" smtClean="0"/>
              <a:t>                     HARDNESS                       NON  ALKALINE               </a:t>
            </a:r>
          </a:p>
          <a:p>
            <a:pPr>
              <a:buNone/>
            </a:pPr>
            <a:r>
              <a:rPr lang="en-US" b="1" dirty="0" smtClean="0"/>
              <a:t>                                                                       HARDNESS</a:t>
            </a:r>
          </a:p>
          <a:p>
            <a:pPr>
              <a:buNone/>
            </a:pPr>
            <a:r>
              <a:rPr lang="en-US" dirty="0" smtClean="0"/>
              <a:t/>
            </a:r>
            <a:br>
              <a:rPr lang="en-US" dirty="0" smtClean="0"/>
            </a:br>
            <a:endParaRPr lang="en-US" dirty="0" smtClean="0"/>
          </a:p>
          <a:p>
            <a:pPr>
              <a:buNone/>
            </a:pPr>
            <a:endParaRPr lang="en-US" dirty="0" smtClean="0"/>
          </a:p>
        </p:txBody>
      </p:sp>
      <p:sp>
        <p:nvSpPr>
          <p:cNvPr id="10" name="Down Arrow 9"/>
          <p:cNvSpPr/>
          <p:nvPr/>
        </p:nvSpPr>
        <p:spPr>
          <a:xfrm rot="2205406">
            <a:off x="3069189" y="2507043"/>
            <a:ext cx="979030" cy="15675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9423034">
            <a:off x="5161909" y="2375257"/>
            <a:ext cx="1011246" cy="16655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pPr algn="ctr"/>
            <a:r>
              <a:rPr lang="en-US" sz="3600" b="1" dirty="0" smtClean="0">
                <a:solidFill>
                  <a:schemeClr val="accent1">
                    <a:lumMod val="75000"/>
                  </a:schemeClr>
                </a:solidFill>
                <a:latin typeface="+mn-lt"/>
              </a:rPr>
              <a:t>TEMPORARY HARDNESS</a:t>
            </a:r>
            <a:endParaRPr lang="en-US" sz="3600" dirty="0">
              <a:solidFill>
                <a:schemeClr val="accent1">
                  <a:lumMod val="75000"/>
                </a:schemeClr>
              </a:solidFill>
              <a:latin typeface="+mn-lt"/>
            </a:endParaRPr>
          </a:p>
        </p:txBody>
      </p:sp>
      <p:sp>
        <p:nvSpPr>
          <p:cNvPr id="3" name="Content Placeholder 2"/>
          <p:cNvSpPr>
            <a:spLocks noGrp="1"/>
          </p:cNvSpPr>
          <p:nvPr>
            <p:ph idx="1"/>
          </p:nvPr>
        </p:nvSpPr>
        <p:spPr>
          <a:xfrm>
            <a:off x="457200" y="838200"/>
            <a:ext cx="8229600" cy="5287963"/>
          </a:xfrm>
        </p:spPr>
        <p:txBody>
          <a:bodyPr>
            <a:normAutofit lnSpcReduction="10000"/>
          </a:bodyPr>
          <a:lstStyle/>
          <a:p>
            <a:pPr>
              <a:buNone/>
            </a:pPr>
            <a:endParaRPr lang="en-US" b="1" dirty="0" smtClean="0"/>
          </a:p>
          <a:p>
            <a:pPr>
              <a:buNone/>
            </a:pPr>
            <a:r>
              <a:rPr lang="en-US" b="1" dirty="0" smtClean="0"/>
              <a:t>   </a:t>
            </a:r>
          </a:p>
          <a:p>
            <a:pPr>
              <a:buNone/>
            </a:pPr>
            <a:r>
              <a:rPr lang="en-US" b="1" dirty="0" smtClean="0"/>
              <a:t>CAUSES </a:t>
            </a:r>
            <a:r>
              <a:rPr lang="en-US" dirty="0" smtClean="0"/>
              <a:t>: Soluble salts of bicarbonates of Ca, Mg and heavy metals.</a:t>
            </a:r>
          </a:p>
          <a:p>
            <a:r>
              <a:rPr lang="en-US" b="1" dirty="0" smtClean="0"/>
              <a:t>REMOVAL </a:t>
            </a:r>
            <a:r>
              <a:rPr lang="en-US" dirty="0" smtClean="0"/>
              <a:t>: Simply boiling of water.</a:t>
            </a:r>
          </a:p>
          <a:p>
            <a:pPr>
              <a:buNone/>
            </a:pPr>
            <a:r>
              <a:rPr lang="en-US" dirty="0" smtClean="0"/>
              <a:t>       Ca(HCO3)2    </a:t>
            </a:r>
            <a:r>
              <a:rPr lang="en-US" dirty="0" smtClean="0">
                <a:sym typeface="Wingdings" pitchFamily="2" charset="2"/>
              </a:rPr>
              <a:t></a:t>
            </a:r>
            <a:r>
              <a:rPr lang="en-US" dirty="0" smtClean="0"/>
              <a:t>  CaCO3+H2O+CO2</a:t>
            </a:r>
          </a:p>
          <a:p>
            <a:pPr>
              <a:buNone/>
            </a:pPr>
            <a:endParaRPr lang="en-US" sz="3600" b="1" dirty="0" smtClean="0">
              <a:solidFill>
                <a:schemeClr val="accent1">
                  <a:lumMod val="75000"/>
                </a:schemeClr>
              </a:solidFill>
            </a:endParaRPr>
          </a:p>
          <a:p>
            <a:pPr algn="ctr">
              <a:buNone/>
            </a:pPr>
            <a:r>
              <a:rPr lang="en-US" sz="3600" b="1" dirty="0" smtClean="0">
                <a:solidFill>
                  <a:schemeClr val="accent1">
                    <a:lumMod val="75000"/>
                  </a:schemeClr>
                </a:solidFill>
              </a:rPr>
              <a:t>PERMANENT HARDNESS</a:t>
            </a:r>
          </a:p>
          <a:p>
            <a:pPr>
              <a:buNone/>
            </a:pPr>
            <a:r>
              <a:rPr lang="en-US" b="1" dirty="0" smtClean="0"/>
              <a:t>    CAUSES: </a:t>
            </a:r>
            <a:r>
              <a:rPr lang="en-US" dirty="0" err="1" smtClean="0"/>
              <a:t>Sulphates</a:t>
            </a:r>
            <a:r>
              <a:rPr lang="en-US" dirty="0" smtClean="0"/>
              <a:t>, nitrates chlorides of Ca , Mg , Fe And other heavy metals</a:t>
            </a:r>
          </a:p>
          <a:p>
            <a:r>
              <a:rPr lang="en-US" b="1" dirty="0" smtClean="0"/>
              <a:t>REMOVAL: </a:t>
            </a:r>
            <a:r>
              <a:rPr lang="en-US" dirty="0" smtClean="0"/>
              <a:t>using chemical process.</a:t>
            </a:r>
          </a:p>
          <a:p>
            <a:endParaRPr lang="en-US" dirty="0" smtClean="0"/>
          </a:p>
          <a:p>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599</TotalTime>
  <Words>586</Words>
  <Application>Microsoft Office PowerPoint</Application>
  <PresentationFormat>On-screen Show (4:3)</PresentationFormat>
  <Paragraphs>162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                            ANJUMAN COLLEGE OF ENGINEERING AND TECHNOLOGY  DEPARTMENT OF APPLIED  CHEMISTRY </vt:lpstr>
      <vt:lpstr>Slide 2</vt:lpstr>
      <vt:lpstr>                  Lecture -1 Learning Objectives </vt:lpstr>
      <vt:lpstr>                     INTRODUCTION </vt:lpstr>
      <vt:lpstr>     IMPORTANCE OF WATER  </vt:lpstr>
      <vt:lpstr>SOURCES OF WATER </vt:lpstr>
      <vt:lpstr>       LECTURE-2 HARDNESS OF WATER</vt:lpstr>
      <vt:lpstr>        TYPES OF HARDNESS</vt:lpstr>
      <vt:lpstr>TEMPORARY HARDNESS</vt:lpstr>
      <vt:lpstr>        UNITS OF HARDNESS</vt:lpstr>
      <vt:lpstr>  LECTURE-3 METHODS OF PURIFICATION OF WATER</vt:lpstr>
      <vt:lpstr>SCREENIG</vt:lpstr>
      <vt:lpstr>       SEDIMENTATION </vt:lpstr>
      <vt:lpstr>           COAGULATION</vt:lpstr>
      <vt:lpstr>   WIDELY USED COAGULANTS</vt:lpstr>
      <vt:lpstr>                    LECTURE -4  STERILIZATION</vt:lpstr>
      <vt:lpstr>   </vt:lpstr>
      <vt:lpstr>Mechanism of Chlorination</vt:lpstr>
      <vt:lpstr> OZONIZATION </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APPLIED   CHEMISTRY   SEMESTER-I ENGINEERING CHEMISTRY           Unit - 1 Water Technology</dc:title>
  <dc:creator>NITU</dc:creator>
  <cp:lastModifiedBy>ADMIN</cp:lastModifiedBy>
  <cp:revision>106</cp:revision>
  <dcterms:created xsi:type="dcterms:W3CDTF">2018-07-13T11:55:33Z</dcterms:created>
  <dcterms:modified xsi:type="dcterms:W3CDTF">2018-07-25T12:11:49Z</dcterms:modified>
</cp:coreProperties>
</file>